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69" r:id="rId3"/>
    <p:sldId id="271" r:id="rId4"/>
    <p:sldId id="256" r:id="rId5"/>
    <p:sldId id="257" r:id="rId6"/>
    <p:sldId id="259" r:id="rId7"/>
    <p:sldId id="260" r:id="rId8"/>
    <p:sldId id="262" r:id="rId9"/>
    <p:sldId id="263" r:id="rId10"/>
    <p:sldId id="261" r:id="rId11"/>
    <p:sldId id="265" r:id="rId12"/>
    <p:sldId id="264" r:id="rId13"/>
    <p:sldId id="272" r:id="rId14"/>
    <p:sldId id="266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8029" autoAdjust="0"/>
  </p:normalViewPr>
  <p:slideViewPr>
    <p:cSldViewPr>
      <p:cViewPr>
        <p:scale>
          <a:sx n="66" d="100"/>
          <a:sy n="66" d="100"/>
        </p:scale>
        <p:origin x="-1698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0E6A-057D-46CC-8554-D30B726CAD6C}" type="datetimeFigureOut">
              <a:rPr lang="ru-RU" smtClean="0"/>
              <a:pPr/>
              <a:t>10/03/15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29079-3525-4F51-BECE-C7468820D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9079-3525-4F51-BECE-C7468820DF7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9079-3525-4F51-BECE-C7468820DF7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9079-3525-4F51-BECE-C7468820DF7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9079-3525-4F51-BECE-C7468820DF7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9079-3525-4F51-BECE-C7468820DF7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9079-3525-4F51-BECE-C7468820DF7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10/03/15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10/03/15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10/03/15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10/03/15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10/03/15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10/03/15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10/03/15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10/03/15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10/03/15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10/03/15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10/03/15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10/03/15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928694"/>
          </a:xfr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Электронная библиотека издательства ЮРАЙТ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ОБЩИЕ СВЕДЕНИЯ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357298"/>
            <a:ext cx="8786874" cy="1071570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электронной библиотеке Юрайт представлены все книги издательства.  Первые 10% текста каждого издания доступно для всех пользователей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Internet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режиме «ознакомиться»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714620"/>
            <a:ext cx="8786874" cy="1500198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Полные тексты избранных изданий предоставляются по подписке всем пользователям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ВУЗа, заключившего договор на использование электронной библиотеки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Книги, к которым возможен «полнотекстовый» доступ находятся в отдельном каталоге и отмечены значком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«Читать»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4429132"/>
            <a:ext cx="8786874" cy="1928826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Доступ осуществляется: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С территории университета и филиалов  («из стен ВУЗа») – без обязательной регистрации  и  авторизации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Удаленно через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Internet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(«из дома») только авторизованным пользователям, прошедшим процедуру первичной регистрации на территории университета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846119" cy="538138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884368" y="1124744"/>
            <a:ext cx="936104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5072066" y="0"/>
            <a:ext cx="3384376" cy="3326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Регистрация преподавателя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0800000">
            <a:off x="6732240" y="620688"/>
            <a:ext cx="1152128" cy="864096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5553075" cy="41814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937" y="4653136"/>
            <a:ext cx="5183063" cy="196091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858016" y="1772817"/>
            <a:ext cx="2071702" cy="212365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12700">
            <a:solidFill>
              <a:schemeClr val="accent6">
                <a:lumMod val="75000"/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Дисциплины –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обязательное дополнительное поле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 регистрации преподавателя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5301208"/>
            <a:ext cx="5256584" cy="147732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того чтобы выбрать несколько дисциплин, нужно найти их в списке, затем нажать последовательно на каждую левой кнопкой мыши, зажимая при этом клавишу 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Ctrl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». Для завершения нажать на «выбор».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flipV="1">
            <a:off x="5643570" y="5572140"/>
            <a:ext cx="500066" cy="4286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846119" cy="538138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884368" y="1124744"/>
            <a:ext cx="936104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4"/>
          <p:cNvSpPr txBox="1">
            <a:spLocks/>
          </p:cNvSpPr>
          <p:nvPr/>
        </p:nvSpPr>
        <p:spPr>
          <a:xfrm>
            <a:off x="5500694" y="0"/>
            <a:ext cx="2571768" cy="42860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rot="10800000">
            <a:off x="5357818" y="642918"/>
            <a:ext cx="2526550" cy="841866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4929198"/>
            <a:ext cx="6034422" cy="175432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того,  чтобы Сотрудник Юрайт, мог связаться с Вами, просим указывать контактный телефон. Телефон вводится в формате 10 знаков, без «8», без скобок и иных знаков.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Далее Вы можете выбрать дополнительные характеристики указанного номера (личный, служебный, общий/основной или дополнительный)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80" y="142852"/>
            <a:ext cx="4588199" cy="487203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5500694" y="1714488"/>
            <a:ext cx="3286148" cy="300039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Пользователям, зарегистрированным как «Библиотекарь» система позволяет формировать статистические отчеты по посещению электронной библиотеки.  Такие пользователи подтверждаются только сотрудником Юрайт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10800000">
            <a:off x="4071934" y="714356"/>
            <a:ext cx="1643074" cy="10001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357422" y="642918"/>
            <a:ext cx="1643074" cy="42862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3071810"/>
            <a:ext cx="2714644" cy="92869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00034" y="3857628"/>
            <a:ext cx="1714512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5143504" y="0"/>
            <a:ext cx="4000496" cy="50004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Регистрация библиотекаря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846119" cy="538138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358082" y="1000108"/>
            <a:ext cx="720080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4"/>
          <p:cNvSpPr>
            <a:spLocks noGrp="1"/>
          </p:cNvSpPr>
          <p:nvPr>
            <p:ph type="title"/>
          </p:nvPr>
        </p:nvSpPr>
        <p:spPr>
          <a:xfrm>
            <a:off x="4860032" y="0"/>
            <a:ext cx="4032448" cy="3326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Авторизация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4286256"/>
            <a:ext cx="6715172" cy="228601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После прохождения авторизации, пользователю ВУЗа, оформившего подписку в электронной библиотеке становятся доступными: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«Каталог ВУЗа». Все книги в этом каталоге отмечены значком «читать», т.е. пользователю доступны полные тексты изданий.  Каталог вуза доступен после авторизации в любой точке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Internet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Сервисы  работы с текстом – «закладки» и «цитаты».</a:t>
            </a: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000240"/>
            <a:ext cx="1714512" cy="242889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00042"/>
            <a:ext cx="5754709" cy="233893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07763" sx="1000" sy="1000" algn="ctr" rotWithShape="0">
              <a:srgbClr val="808080"/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357422" y="5429264"/>
            <a:ext cx="157163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786322"/>
            <a:ext cx="11366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714348" y="6143644"/>
            <a:ext cx="1357322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1464447" y="4464851"/>
            <a:ext cx="928694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330" y="0"/>
            <a:ext cx="2071670" cy="3571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Работа с книгой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29675" cy="20097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7572428" cy="429747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1785926"/>
            <a:ext cx="1285884" cy="428628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endCxn id="6147" idx="2"/>
          </p:cNvCxnSpPr>
          <p:nvPr/>
        </p:nvCxnSpPr>
        <p:spPr>
          <a:xfrm>
            <a:off x="1643042" y="2000240"/>
            <a:ext cx="2914640" cy="29526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0"/>
            <a:ext cx="2428860" cy="3571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Работа с книгой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01" y="357166"/>
            <a:ext cx="8752952" cy="503856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5984" y="571480"/>
            <a:ext cx="4214842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357826"/>
            <a:ext cx="8786874" cy="150017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Всем пользователям доступны сервисы  навигации и быстрого перемещения по книге:</a:t>
            </a:r>
          </a:p>
          <a:p>
            <a:pPr algn="ctr">
              <a:lnSpc>
                <a:spcPts val="1800"/>
              </a:lnSpc>
            </a:pP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«Поиск по тексту», «Оглавление» и «Эскизы страниц.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Создание </a:t>
            </a:r>
            <a:r>
              <a:rPr lang="ru-RU" sz="1700" b="1" i="1" dirty="0" smtClean="0">
                <a:solidFill>
                  <a:schemeClr val="accent6">
                    <a:lumMod val="75000"/>
                  </a:schemeClr>
                </a:solidFill>
              </a:rPr>
              <a:t>«закладок»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и переход к ним, а также </a:t>
            </a:r>
            <a:r>
              <a:rPr lang="ru-RU" sz="1700" b="1" i="1" dirty="0" smtClean="0">
                <a:solidFill>
                  <a:schemeClr val="accent6">
                    <a:lumMod val="75000"/>
                  </a:schemeClr>
                </a:solidFill>
              </a:rPr>
              <a:t>«копирование» (цитирование)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фрагментов текста доступно только авторизированным пользователям при полнотекстовом доступе к изданию (режим </a:t>
            </a:r>
            <a:r>
              <a:rPr lang="ru-RU" sz="1700" b="1" i="1" dirty="0" smtClean="0">
                <a:solidFill>
                  <a:schemeClr val="accent6">
                    <a:lumMod val="75000"/>
                  </a:schemeClr>
                </a:solidFill>
              </a:rPr>
              <a:t>«читать»)</a:t>
            </a:r>
            <a:endParaRPr lang="ru-RU" sz="17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571736" y="1643050"/>
            <a:ext cx="2714644" cy="2143140"/>
          </a:xfrm>
          <a:prstGeom prst="downArrow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Текущая </a:t>
            </a:r>
            <a:r>
              <a:rPr lang="ru-RU" sz="2200" b="1" dirty="0" smtClean="0">
                <a:solidFill>
                  <a:srgbClr val="FF0000"/>
                </a:solidFill>
              </a:rPr>
              <a:t>страница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2844" y="714356"/>
            <a:ext cx="714380" cy="207170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43900" y="785794"/>
            <a:ext cx="714380" cy="207170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7158" y="571480"/>
            <a:ext cx="2000264" cy="5715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215074" y="3071810"/>
            <a:ext cx="2000264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Эскизы страниц. Для перемещения используйте </a:t>
            </a:r>
            <a:r>
              <a:rPr lang="ru-RU" b="1" dirty="0" err="1" smtClean="0">
                <a:solidFill>
                  <a:srgbClr val="FF0000"/>
                </a:solidFill>
              </a:rPr>
              <a:t>скролл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7215206" y="2000240"/>
            <a:ext cx="1428760" cy="8572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86058"/>
            <a:ext cx="2714644" cy="7858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71480"/>
            <a:ext cx="70580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14282" y="1500175"/>
            <a:ext cx="2000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Номер текущей страницы. Используется также для быстрого перехода на другую страницу, для этого введите в «окно» номер нужной страницы и нажмите 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Enter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500166" y="1071546"/>
            <a:ext cx="714380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43108" y="1500174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Общее количество страниц книги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2571736" y="1142984"/>
            <a:ext cx="714380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500430" y="1500174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Уменьшить / Увеличить масштаб страницы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 flipH="1" flipV="1">
            <a:off x="4500562" y="1214422"/>
            <a:ext cx="357190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6215868" y="1356504"/>
            <a:ext cx="42862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00694" y="1428737"/>
            <a:ext cx="2000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Скрыть/Показать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боковые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панели (Содержание/</a:t>
            </a:r>
          </a:p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Поиск/Закладки/Цитаты/Эскизы страниц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00958" y="1571612"/>
            <a:ext cx="1357322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Поворот текущей страницы на 90 градусов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16200000" flipV="1">
            <a:off x="7554536" y="1089405"/>
            <a:ext cx="428628" cy="6786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42976" y="4214818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Выделение текста для создания закладки или копирования фрагмента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 flipH="1" flipV="1">
            <a:off x="2143108" y="3786190"/>
            <a:ext cx="714380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429256" y="3071810"/>
            <a:ext cx="3571900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Переключение между режимами работы сервисов и их отображения на боковых панелях. </a:t>
            </a:r>
          </a:p>
          <a:p>
            <a:pPr>
              <a:lnSpc>
                <a:spcPts val="1800"/>
              </a:lnSpc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10800000">
            <a:off x="5072066" y="3286124"/>
            <a:ext cx="500066" cy="714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571736" y="3929066"/>
            <a:ext cx="16430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Режим просмотра закладок. Отображается на левой боковой панели на смену оглавления.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rot="5400000" flipH="1" flipV="1">
            <a:off x="3178959" y="3679033"/>
            <a:ext cx="571504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929058" y="5429264"/>
            <a:ext cx="32147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Переход в режим поиска по тексту. Отображается на левой боковой панели.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29190" y="4143380"/>
            <a:ext cx="30718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Режим просмотра цитат (скопированного текста) Отображается на правой боковой панели на смену эскизам страниц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rot="16200000" flipV="1">
            <a:off x="4786314" y="3643314"/>
            <a:ext cx="714380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6200000" flipV="1">
            <a:off x="3536149" y="4250537"/>
            <a:ext cx="1785950" cy="428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Заголовок 64"/>
          <p:cNvSpPr>
            <a:spLocks noGrp="1"/>
          </p:cNvSpPr>
          <p:nvPr>
            <p:ph type="title"/>
          </p:nvPr>
        </p:nvSpPr>
        <p:spPr>
          <a:xfrm>
            <a:off x="4929190" y="0"/>
            <a:ext cx="4214810" cy="5000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Инструменты работы с книгой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257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500570"/>
            <a:ext cx="219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TextBox 72"/>
          <p:cNvSpPr txBox="1"/>
          <p:nvPr/>
        </p:nvSpPr>
        <p:spPr>
          <a:xfrm>
            <a:off x="214282" y="607220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Скрыть/Отобразить одну из боковых панелей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rot="16200000" flipV="1">
            <a:off x="392877" y="5322107"/>
            <a:ext cx="928694" cy="7143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578" y="0"/>
            <a:ext cx="2357422" cy="3571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Поиск в тексте книги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572560" cy="503865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714612" y="500042"/>
            <a:ext cx="285752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071802" y="785794"/>
            <a:ext cx="2571768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1643042" y="857232"/>
            <a:ext cx="4000528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64315" y="1178703"/>
            <a:ext cx="92869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7" y="1000107"/>
            <a:ext cx="3286149" cy="85725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42844" y="4286256"/>
            <a:ext cx="8858312" cy="257174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>
              <a:lnSpc>
                <a:spcPts val="1800"/>
              </a:lnSpc>
              <a:spcBef>
                <a:spcPts val="300"/>
              </a:spcBef>
            </a:pP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Для старта поиска нажмите символ    панели инструментов. В открывшееся окно впишите искомое слово и нажмите        На экране появляется запись «идет поиск…».</a:t>
            </a:r>
          </a:p>
          <a:p>
            <a:pPr indent="180000" algn="just">
              <a:lnSpc>
                <a:spcPts val="1800"/>
              </a:lnSpc>
              <a:spcBef>
                <a:spcPts val="300"/>
              </a:spcBef>
            </a:pP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 Результаты поиска отображаются на левой боковой панели. Для перехода к тексту нажмите на номер страницы, которая отобразится в центральной части экрана, а искомое слово будет подсвечено.</a:t>
            </a:r>
          </a:p>
          <a:p>
            <a:pPr indent="180000" algn="just">
              <a:lnSpc>
                <a:spcPts val="1800"/>
              </a:lnSpc>
              <a:spcBef>
                <a:spcPts val="300"/>
              </a:spcBef>
            </a:pP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Система позволяет производить поиск не только по отдельным словам, но и по фразам, для корректного результата поисковую фразу необходимо вписывать в кавычках. Например: если в тексте учебника «Аудит» искать слова «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результат проверки»,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то результатом поиска будут все страницы где встречается словосочетание, если производить поиск без кавычек, результатом будут все страницы, на которых содержатся слова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результат/проверка/</a:t>
            </a:r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</a:rPr>
              <a:t>и словосочетание </a:t>
            </a:r>
            <a:r>
              <a:rPr lang="ru-RU" sz="1700" b="1" i="1" dirty="0" smtClean="0">
                <a:solidFill>
                  <a:schemeClr val="accent6">
                    <a:lumMod val="75000"/>
                  </a:schemeClr>
                </a:solidFill>
              </a:rPr>
              <a:t>результат проверки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572008"/>
            <a:ext cx="209550" cy="1714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428596" y="3500438"/>
            <a:ext cx="1643074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1785926"/>
            <a:ext cx="2071702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357694"/>
            <a:ext cx="2190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0"/>
            <a:ext cx="4286248" cy="4286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Закладки. Цитирование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55" y="428603"/>
            <a:ext cx="8815801" cy="5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5429264"/>
            <a:ext cx="8858312" cy="128588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нажмите на символ «выделить текст» - поставьте курсор в начало текста, выбранного для закладки или цитаты – «протяните» окно выделения на фрагмент текста, как это показано на рисунке – нажмите на символ закладки или цитаты.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Все созданные закладки и цитаты подсвечиваются и отображаются в боковых панелях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57356" y="1357298"/>
            <a:ext cx="357190" cy="35719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00760" y="2214554"/>
            <a:ext cx="785818" cy="35719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5" idx="5"/>
          </p:cNvCxnSpPr>
          <p:nvPr/>
        </p:nvCxnSpPr>
        <p:spPr>
          <a:xfrm rot="16200000" flipH="1">
            <a:off x="1947923" y="1876492"/>
            <a:ext cx="838127" cy="4094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2"/>
          </p:cNvCxnSpPr>
          <p:nvPr/>
        </p:nvCxnSpPr>
        <p:spPr>
          <a:xfrm>
            <a:off x="2643174" y="2357430"/>
            <a:ext cx="3357586" cy="357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57158" y="2143116"/>
            <a:ext cx="357190" cy="35719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358214" y="2285992"/>
            <a:ext cx="357190" cy="35719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0034" y="271462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Переход к  просмотру закладок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>
            <a:stCxn id="16" idx="0"/>
            <a:endCxn id="13" idx="5"/>
          </p:cNvCxnSpPr>
          <p:nvPr/>
        </p:nvCxnSpPr>
        <p:spPr>
          <a:xfrm rot="16200000" flipV="1">
            <a:off x="840635" y="2269402"/>
            <a:ext cx="266623" cy="6238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00958" y="2857496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Переход к просмотру цитат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/>
          <p:cNvCxnSpPr>
            <a:endCxn id="14" idx="3"/>
          </p:cNvCxnSpPr>
          <p:nvPr/>
        </p:nvCxnSpPr>
        <p:spPr>
          <a:xfrm flipV="1">
            <a:off x="8001024" y="2590873"/>
            <a:ext cx="409499" cy="3189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1314167" cy="15716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31" name="Прямая со стрелкой 30"/>
          <p:cNvCxnSpPr/>
          <p:nvPr/>
        </p:nvCxnSpPr>
        <p:spPr>
          <a:xfrm rot="5400000">
            <a:off x="-214346" y="2928934"/>
            <a:ext cx="1000132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929322" y="0"/>
            <a:ext cx="3214678" cy="4286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Ограничения цитирования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67" y="409432"/>
            <a:ext cx="8978469" cy="487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4714884"/>
            <a:ext cx="8858312" cy="192882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цитирования доступно не более 10% страниц книги</a:t>
            </a:r>
          </a:p>
          <a:p>
            <a:pPr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После создания цитаты, ее текст сохраняется в буфере обмена, на правой боковой панели и в соответствующем разделе «личного кабинета пользователя».</a:t>
            </a:r>
          </a:p>
          <a:p>
            <a:pPr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Функция цитирования реализована с помощью технологии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Flash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При первой попытке воспользоваться иконкой «цитировать» система может отобразить информацию о необходимости установить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Adobe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Flash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Player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на ваш компьютер.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3117"/>
            <a:ext cx="2857520" cy="12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8143900" y="928670"/>
            <a:ext cx="714380" cy="42862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15140" y="3000372"/>
            <a:ext cx="2000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Счетчик цитирования «3/64» </a:t>
            </a:r>
            <a:r>
              <a:rPr lang="ru-RU" b="1" i="1" dirty="0" smtClean="0">
                <a:solidFill>
                  <a:srgbClr val="FF0000"/>
                </a:solidFill>
              </a:rPr>
              <a:t>Использовано 3 страницы из 64 доступных</a:t>
            </a:r>
            <a:endParaRPr lang="ru-RU" b="1" i="1" dirty="0">
              <a:solidFill>
                <a:srgbClr val="FF0000"/>
              </a:solidFill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5400000" flipH="1" flipV="1">
            <a:off x="6643701" y="1500175"/>
            <a:ext cx="1928828" cy="1071570"/>
          </a:xfrm>
          <a:prstGeom prst="bentConnector3">
            <a:avLst>
              <a:gd name="adj1" fmla="val 10359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0"/>
            <a:ext cx="2500298" cy="4286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Личный кабинет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74" y="1142984"/>
            <a:ext cx="688972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44" y="357166"/>
            <a:ext cx="8858312" cy="71438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Личный кабинет доступен только зарегистрированным пользователям, прошедшим процедуру авторизации. Переход к экранам и функционалу  личного кабинета осуществляется при нажатии на символ или запись в верхней части экрана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Соединительная линия уступом 9"/>
          <p:cNvCxnSpPr>
            <a:endCxn id="12" idx="1"/>
          </p:cNvCxnSpPr>
          <p:nvPr/>
        </p:nvCxnSpPr>
        <p:spPr>
          <a:xfrm>
            <a:off x="6000728" y="1071546"/>
            <a:ext cx="2214578" cy="46434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215306" y="1428736"/>
            <a:ext cx="928694" cy="214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2071678"/>
            <a:ext cx="171451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2500306"/>
            <a:ext cx="1714512" cy="4286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2928934"/>
            <a:ext cx="1714512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58116" y="2000240"/>
            <a:ext cx="1285884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7358082" y="2643182"/>
            <a:ext cx="1785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Кнопки управления содержимым в разделе «Избранное»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cxnSp>
        <p:nvCxnSpPr>
          <p:cNvPr id="75" name="Прямая со стрелкой 74"/>
          <p:cNvCxnSpPr/>
          <p:nvPr/>
        </p:nvCxnSpPr>
        <p:spPr>
          <a:xfrm rot="16200000" flipV="1">
            <a:off x="7965305" y="2607463"/>
            <a:ext cx="428628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1038"/>
            <a:ext cx="6072198" cy="2366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5" name="Прямоугольник 94"/>
          <p:cNvSpPr/>
          <p:nvPr/>
        </p:nvSpPr>
        <p:spPr>
          <a:xfrm>
            <a:off x="4214810" y="4857760"/>
            <a:ext cx="4786346" cy="185738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избранное можно добавить отдельное издание или список изданий, для чего необходимо нажать на символ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«В избранное»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на страницах каталога или в результатах поиска.</a:t>
            </a:r>
          </a:p>
          <a:p>
            <a:pPr algn="just">
              <a:lnSpc>
                <a:spcPts val="18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При этом объекты, ранее добавленные в избранное и находящиеся в данном разделе будут отмечены символом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«В избранном»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57224" y="5429264"/>
            <a:ext cx="928694" cy="2143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928662" y="6572272"/>
            <a:ext cx="857256" cy="2857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Прямая со стрелкой 101"/>
          <p:cNvCxnSpPr/>
          <p:nvPr/>
        </p:nvCxnSpPr>
        <p:spPr>
          <a:xfrm rot="10800000">
            <a:off x="1928794" y="5500702"/>
            <a:ext cx="21431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0800000" flipV="1">
            <a:off x="1928794" y="6286520"/>
            <a:ext cx="221457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0" y="1142984"/>
            <a:ext cx="2214546" cy="328614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Профиль. Избранное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 доступны всем авторизованным пользователям</a:t>
            </a:r>
          </a:p>
          <a:p>
            <a:pPr algn="ctr">
              <a:lnSpc>
                <a:spcPts val="1800"/>
              </a:lnSpc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Цитаты. Закладки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-доступно только пользователям ВУЗов с коммерческим подключением</a:t>
            </a:r>
          </a:p>
          <a:p>
            <a:pPr algn="ctr">
              <a:lnSpc>
                <a:spcPts val="1800"/>
              </a:lnSpc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Отчеты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 доступны только библиотекарям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0" name="Прямая со стрелкой 109"/>
          <p:cNvCxnSpPr/>
          <p:nvPr/>
        </p:nvCxnSpPr>
        <p:spPr>
          <a:xfrm rot="16200000" flipH="1">
            <a:off x="1785918" y="1571612"/>
            <a:ext cx="571504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endCxn id="108" idx="3"/>
          </p:cNvCxnSpPr>
          <p:nvPr/>
        </p:nvCxnSpPr>
        <p:spPr>
          <a:xfrm>
            <a:off x="1643042" y="2643182"/>
            <a:ext cx="57150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5400000" flipH="1" flipV="1">
            <a:off x="1928794" y="3429000"/>
            <a:ext cx="57150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863415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0"/>
            <a:ext cx="3714776" cy="4286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ГЛАВНАЯ СТРАНИЦА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04664"/>
            <a:ext cx="8643998" cy="144016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 главной странице сайта библиотеки представлена информация о новинках издательства Юрайт. </a:t>
            </a:r>
          </a:p>
          <a:p>
            <a:pPr algn="ctr">
              <a:lnSpc>
                <a:spcPts val="1800"/>
              </a:lnSpc>
              <a:spcAft>
                <a:spcPts val="3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перехода к подписке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ВУЗа,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нажмите на один из разделов соответствующего каталога,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центральной части экрана отобразятся издания, доступные для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чтения</a:t>
            </a:r>
          </a:p>
          <a:p>
            <a:pPr algn="ctr">
              <a:lnSpc>
                <a:spcPts val="1800"/>
              </a:lnSpc>
              <a:spcAft>
                <a:spcPts val="3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 наличии действующей подписки уточняйте в библиотеке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780928"/>
            <a:ext cx="2195736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852936"/>
            <a:ext cx="2088232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Каталог «Подписка Вашего Вуза»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67744" y="1988840"/>
            <a:ext cx="1512168" cy="15841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0"/>
            <a:ext cx="3143240" cy="4286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Личный кабинет. Избранное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895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214546" y="71414"/>
            <a:ext cx="3786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Набор инструментов управления списком избранных изданий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571480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Создать папку          Вырезать         Копировать         Вставить         Удалить         Переименовать 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помощи данных инструментов пользователь может создать папку, присвоить ей название, переместить в нее ссылки на избранные издания, как это показано на рисунках: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642918"/>
            <a:ext cx="285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71480"/>
            <a:ext cx="266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7148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571480"/>
            <a:ext cx="238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642918"/>
            <a:ext cx="238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76" y="642918"/>
            <a:ext cx="2857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Рисунок 3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3786190"/>
            <a:ext cx="5543550" cy="110553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6" name="Рисунок 3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4929198"/>
            <a:ext cx="5543550" cy="62801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428736"/>
            <a:ext cx="3514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Рисунок 32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8992" y="1357298"/>
            <a:ext cx="3209925" cy="23431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4" name="Рисунок 33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2000240"/>
            <a:ext cx="3071834" cy="164307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0" y="2428869"/>
            <a:ext cx="3428992" cy="44781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600" dirty="0" smtClean="0"/>
              <a:t>Когда новые папки созданы, в них можно переместить отмеченные издания, при этом издания, перемещенные в папку, более не отображаются в центральной части экрана, и обратиться к ним пользователь сможет, раскрыв содержимое конкретной папки. </a:t>
            </a:r>
          </a:p>
          <a:p>
            <a:pPr algn="just">
              <a:lnSpc>
                <a:spcPts val="1800"/>
              </a:lnSpc>
            </a:pPr>
            <a:endParaRPr lang="ru-RU" sz="1600" dirty="0" smtClean="0"/>
          </a:p>
          <a:p>
            <a:pPr algn="just">
              <a:lnSpc>
                <a:spcPts val="1800"/>
              </a:lnSpc>
            </a:pPr>
            <a:r>
              <a:rPr lang="ru-RU" sz="1600" dirty="0" smtClean="0"/>
              <a:t>Для </a:t>
            </a:r>
            <a:r>
              <a:rPr lang="ru-RU" sz="1600" b="1" dirty="0" smtClean="0"/>
              <a:t>перемещения издания</a:t>
            </a:r>
            <a:r>
              <a:rPr lang="ru-RU" sz="1600" dirty="0" smtClean="0"/>
              <a:t>, выделите его, нажав на символ-страницу слева от названия, затем нажмите на иконку «копировать», затем выделить ту папку, в которую Вы хотите переместить издание и нажать иконку «вставить». Таким же образом можно перемещать не только содержимое папок, но и сами папки.</a:t>
            </a:r>
            <a:endParaRPr lang="ru-RU" sz="1600" dirty="0"/>
          </a:p>
        </p:txBody>
      </p:sp>
      <p:sp>
        <p:nvSpPr>
          <p:cNvPr id="39" name="Овал 38"/>
          <p:cNvSpPr/>
          <p:nvPr/>
        </p:nvSpPr>
        <p:spPr>
          <a:xfrm>
            <a:off x="3714744" y="3000372"/>
            <a:ext cx="214314" cy="71438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715404" y="3714752"/>
            <a:ext cx="428596" cy="1214446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8572496" y="3786190"/>
            <a:ext cx="571504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8572496" y="4429132"/>
            <a:ext cx="571504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>
            <a:stCxn id="39940" idx="2"/>
          </p:cNvCxnSpPr>
          <p:nvPr/>
        </p:nvCxnSpPr>
        <p:spPr>
          <a:xfrm rot="16200000" flipH="1">
            <a:off x="1323951" y="1109644"/>
            <a:ext cx="852495" cy="357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3571868" y="4286256"/>
            <a:ext cx="357190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428992" y="5572140"/>
            <a:ext cx="57150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u="sng" dirty="0" smtClean="0"/>
              <a:t>Удаление издания из избранного </a:t>
            </a:r>
            <a:r>
              <a:rPr lang="ru-RU" sz="1600" dirty="0" smtClean="0"/>
              <a:t>реализовано путем удаления папки вместе с содержимым.  Если в Вашем личном кабинете содержатся ссылки на издания, которые Вы желаете удалить, нужно поместить их в заранее созданную папку, например «корзина»,  затем удалить саму папку</a:t>
            </a:r>
            <a:endParaRPr lang="ru-RU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7286644" y="4000504"/>
            <a:ext cx="142876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Скрыть/отобразить содержимое папки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8143900" y="4071942"/>
            <a:ext cx="78581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214546" y="2928934"/>
            <a:ext cx="1214446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42844" y="3143248"/>
            <a:ext cx="785818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6200000" flipH="1">
            <a:off x="3393273" y="2964653"/>
            <a:ext cx="357190" cy="2857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857488" y="4214818"/>
            <a:ext cx="44291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643174" y="5000636"/>
            <a:ext cx="71438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1406" y="5214950"/>
            <a:ext cx="857256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5400000" flipH="1" flipV="1">
            <a:off x="3214678" y="4643446"/>
            <a:ext cx="500066" cy="2143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3571868" y="5214950"/>
            <a:ext cx="357190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 стрелкой 80"/>
          <p:cNvCxnSpPr/>
          <p:nvPr/>
        </p:nvCxnSpPr>
        <p:spPr>
          <a:xfrm rot="16200000" flipH="1">
            <a:off x="3250397" y="5107793"/>
            <a:ext cx="428628" cy="2143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0"/>
            <a:ext cx="2928926" cy="4286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Личный кабинет. Цитаты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71" y="428604"/>
            <a:ext cx="8969360" cy="450059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3143240" y="1428736"/>
            <a:ext cx="357190" cy="35719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429652" y="428604"/>
            <a:ext cx="571504" cy="500066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00298" y="1714488"/>
            <a:ext cx="785818" cy="571504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0" y="1142984"/>
            <a:ext cx="285752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72330" y="857232"/>
            <a:ext cx="207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Название издания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stCxn id="6" idx="6"/>
          </p:cNvCxnSpPr>
          <p:nvPr/>
        </p:nvCxnSpPr>
        <p:spPr>
          <a:xfrm>
            <a:off x="3500430" y="1607331"/>
            <a:ext cx="857256" cy="357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29124" y="1500174"/>
            <a:ext cx="1928826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Отобразить список цитат  в издании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143240" y="2071678"/>
            <a:ext cx="1071570" cy="5000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714612" y="2071678"/>
            <a:ext cx="428628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Фигура, имеющая форму буквы L 40"/>
          <p:cNvSpPr/>
          <p:nvPr/>
        </p:nvSpPr>
        <p:spPr>
          <a:xfrm>
            <a:off x="142844" y="2428868"/>
            <a:ext cx="3500462" cy="4286280"/>
          </a:xfrm>
          <a:prstGeom prst="corner">
            <a:avLst>
              <a:gd name="adj1" fmla="val 56465"/>
              <a:gd name="adj2" fmla="val 72222"/>
            </a:avLst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9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Список процитированных изданий можно экспортировать в текстовый формат (.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doc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). </a:t>
            </a:r>
          </a:p>
          <a:p>
            <a:pPr>
              <a:lnSpc>
                <a:spcPts val="19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этого нажмите символ в верхней правой части экрана. Вам будет предложено выбрать издания для экспорта – все или только на текущей странице. Список изданий ищите в папке «загрузки».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821490"/>
            <a:ext cx="5777432" cy="289355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43" name="Прямая со стрелкой 42"/>
          <p:cNvCxnSpPr/>
          <p:nvPr/>
        </p:nvCxnSpPr>
        <p:spPr>
          <a:xfrm flipV="1">
            <a:off x="2071670" y="857232"/>
            <a:ext cx="6357982" cy="35004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7286644" y="2428868"/>
            <a:ext cx="3000396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3929066"/>
            <a:ext cx="4000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Прямоугольник 46"/>
          <p:cNvSpPr/>
          <p:nvPr/>
        </p:nvSpPr>
        <p:spPr>
          <a:xfrm>
            <a:off x="4214810" y="2285992"/>
            <a:ext cx="2857520" cy="85725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dirty="0" smtClean="0">
                <a:solidFill>
                  <a:srgbClr val="FF0000"/>
                </a:solidFill>
              </a:rPr>
              <a:t>Страница, с которой взята цитата, при клике открывается в программе для чтения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99592" y="908720"/>
            <a:ext cx="7344816" cy="5184576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Желаем Вам продуктивной	 работы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 электронной библиотеке Юрайт</a:t>
            </a: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Будем рады Вашим отзывам и предложениям</a:t>
            </a: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Техническая поддержка пользователей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Тел (495) 744-00-12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E-mail</a:t>
            </a:r>
            <a:r>
              <a:rPr lang="ru-RU" sz="240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ebs@urait.ru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6" y="0"/>
            <a:ext cx="2285984" cy="4286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Работа с Каталогом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49528" cy="41005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4572008"/>
            <a:ext cx="8786874" cy="214314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>
              <a:lnSpc>
                <a:spcPts val="1800"/>
              </a:lnSpc>
              <a:spcBef>
                <a:spcPts val="300"/>
              </a:spcBef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перемещении по каталогу, а также при просмотре результатов поисков, в центральной части экрана отображается список книг. </a:t>
            </a:r>
          </a:p>
          <a:p>
            <a:pPr indent="180000" algn="just">
              <a:lnSpc>
                <a:spcPts val="1800"/>
              </a:lnSpc>
              <a:spcBef>
                <a:spcPts val="300"/>
              </a:spcBef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перемещения между страницами списка или для сортировки содержимого используйте переключатели в верхней части экрана. </a:t>
            </a:r>
          </a:p>
          <a:p>
            <a:pPr indent="180000" algn="just">
              <a:lnSpc>
                <a:spcPts val="1800"/>
              </a:lnSpc>
              <a:spcBef>
                <a:spcPts val="300"/>
              </a:spcBef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Каждое издание можно открыть в программе для чтения, возможность полнотекстового доступа обозначена значками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«Читать»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или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«Ознакомиться».</a:t>
            </a:r>
          </a:p>
          <a:p>
            <a:pPr indent="180000" algn="just">
              <a:lnSpc>
                <a:spcPts val="1800"/>
              </a:lnSpc>
              <a:spcBef>
                <a:spcPts val="300"/>
              </a:spcBef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Отдельное издание или список изданий можно экспортировать в файл-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Excel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или в раздел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«Избранное»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личного кабинета авторизованного пользователя.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785795"/>
            <a:ext cx="1000132" cy="48724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785794"/>
            <a:ext cx="879816" cy="42862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06" y="428604"/>
            <a:ext cx="1428760" cy="92869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8148" y="571480"/>
            <a:ext cx="1142976" cy="78581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4000504"/>
            <a:ext cx="1071570" cy="35719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596" y="2071678"/>
            <a:ext cx="1214446" cy="64294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8596" y="3786190"/>
            <a:ext cx="1214446" cy="64294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285728"/>
            <a:ext cx="3643338" cy="42862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0"/>
            <a:ext cx="3714744" cy="5000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Регистрация. Общие правила: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48680"/>
            <a:ext cx="8786874" cy="609503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>
              <a:lnSpc>
                <a:spcPts val="22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Процедура регистрации обязательна для всех пользователей электронной библиотеки, желающих получить доступ к чтению полных текстов изданий удаленно от стен ВУЗа., т.е. из любой точки, где есть доступ в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Internet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например с домашнего компьютера </a:t>
            </a:r>
          </a:p>
          <a:p>
            <a:pPr indent="180000" algn="just">
              <a:lnSpc>
                <a:spcPts val="22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После регистрации и авторизации на сайте электронной библиотеки, пользователю становятся доступы дополнительные сервисы в разделе «Личный кабинет»:</a:t>
            </a:r>
          </a:p>
          <a:p>
            <a:pPr lvl="0" indent="180000" algn="just">
              <a:lnSpc>
                <a:spcPts val="22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2000" b="1" i="1" u="sng" dirty="0" smtClean="0">
                <a:solidFill>
                  <a:schemeClr val="accent6">
                    <a:lumMod val="75000"/>
                  </a:schemeClr>
                </a:solidFill>
              </a:rPr>
              <a:t>Избранное.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Позволяет добавлять отдельные издания в приватный раздел сайта, в первую очередь для быстрого возвращения к работе с ними, минуя процедуры поиска</a:t>
            </a:r>
          </a:p>
          <a:p>
            <a:pPr lvl="0" indent="180000" algn="just">
              <a:lnSpc>
                <a:spcPts val="22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2000" b="1" i="1" u="sng" dirty="0" smtClean="0">
                <a:solidFill>
                  <a:schemeClr val="accent6">
                    <a:lumMod val="75000"/>
                  </a:schemeClr>
                </a:solidFill>
              </a:rPr>
              <a:t>Закладки.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Позволяет отмечать избранные места в тексте конкретного издания и возвращаться к ним</a:t>
            </a:r>
          </a:p>
          <a:p>
            <a:pPr lvl="0" indent="180000" algn="just">
              <a:lnSpc>
                <a:spcPts val="22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2000" b="1" i="1" u="sng" dirty="0" smtClean="0">
                <a:solidFill>
                  <a:schemeClr val="accent6">
                    <a:lumMod val="75000"/>
                  </a:schemeClr>
                </a:solidFill>
              </a:rPr>
              <a:t>Цитаты.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Позволяет копировать до 10% текста, доступного для чтения издания. Сохраняет скопированный материал в «личном кабинете» и позволяет выгружать списки процитированной литературы в текстовый формат. </a:t>
            </a:r>
          </a:p>
          <a:p>
            <a:pPr lvl="0" algn="just">
              <a:lnSpc>
                <a:spcPts val="2000"/>
              </a:lnSpc>
              <a:buFont typeface="Arial" pitchFamily="34" charset="0"/>
              <a:buChar char="•"/>
            </a:pPr>
            <a:endParaRPr lang="ru-RU" sz="20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lnSpc>
                <a:spcPts val="2000"/>
              </a:lnSpc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</a:rPr>
              <a:t>ВАЖНО!!!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Процедура регистрации состоит из двух этапов: собственно регистрация (заполнение регистрационных форм) и подтверждение регистрации переходом по ссылке, отправленной на личный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e-mail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пользователя, указанный как логин.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846119" cy="538138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812360" y="1052736"/>
            <a:ext cx="936104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32656"/>
            <a:ext cx="5427885" cy="468367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7092280" y="1412776"/>
            <a:ext cx="72008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619672" y="3789040"/>
            <a:ext cx="792088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148064" y="0"/>
            <a:ext cx="3240360" cy="3326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Регистрация. Этап1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293096"/>
            <a:ext cx="8784976" cy="237626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регистрационной форме последовательно заполните поля, обязательные поля отмечены звездочкой.       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 регистрации просьба указывать существующий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mail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который  в дальнейшем будет использоваться как логин для входа в библиотеку.   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Пароль может состоять из букв и цифр, не менее 7 знаков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Выберете свою роль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Обязательно поставьте галку «согласие с условием пользовательского соглашения»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Продолжите процедуру регистрации                            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846119" cy="538138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884368" y="1052736"/>
            <a:ext cx="936104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004048" y="0"/>
            <a:ext cx="3672408" cy="3326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Регистрация. Этап2 «из стен ВУЗа»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0800000">
            <a:off x="4932040" y="476672"/>
            <a:ext cx="2952328" cy="936104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4593972" cy="669319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99592" y="50851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АВАТАР не выбираем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491880" y="5157192"/>
            <a:ext cx="864096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419872" y="5157192"/>
            <a:ext cx="936104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004048" y="4077072"/>
            <a:ext cx="3960440" cy="151216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Если пользователь регистрируется из стен ВУЗа или филиала,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-адрес которого известен системе, выбор организации из списка заблокирован.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8846119" cy="538138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84368" y="1124744"/>
            <a:ext cx="936104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4"/>
          <p:cNvSpPr>
            <a:spLocks noGrp="1"/>
          </p:cNvSpPr>
          <p:nvPr>
            <p:ph type="title"/>
          </p:nvPr>
        </p:nvSpPr>
        <p:spPr>
          <a:xfrm>
            <a:off x="4932040" y="0"/>
            <a:ext cx="3384376" cy="3326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Регистрация. Этап2 «из дома»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0800000">
            <a:off x="4572000" y="620688"/>
            <a:ext cx="3312368" cy="864096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6632"/>
            <a:ext cx="4211960" cy="375573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000240"/>
            <a:ext cx="4124325" cy="34956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644008" y="1556792"/>
            <a:ext cx="4392488" cy="518457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Если пользователь регистрируется  «из дома» или стен ВУЗа,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-адрес которого не внесен в систему, необходимо выбрать свой ВУЗ в поле «организация».  Все названия вузов приведены полностью, например: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- Российский государственный социальный университет.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- Национальный исследовательский саратовский государственный университет.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поле «подразделение» можно выбрать филиал или факультет Вуза, выбранного ранее в поле «организация»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Если Вы не нашли свой вуз в списке организаций, поставьте галку в поле «другая организация» и впишите название своего ВУЗа в соответствующее поле.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846119" cy="538138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84368" y="1052736"/>
            <a:ext cx="936104" cy="360040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4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3326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Регистрация. Этап 3. Завершение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0800000">
            <a:off x="4932040" y="476672"/>
            <a:ext cx="2952328" cy="936104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4593972" cy="669319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 flipV="1">
            <a:off x="2483768" y="6218312"/>
            <a:ext cx="2160240" cy="523056"/>
          </a:xfrm>
          <a:prstGeom prst="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3573016"/>
            <a:ext cx="4536504" cy="1584176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завершения регистрации нажмите «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Зарегистрироваться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», после чего форма   закроется, а на странице сайта появится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системное сообщение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hape 20"/>
          <p:cNvCxnSpPr/>
          <p:nvPr/>
        </p:nvCxnSpPr>
        <p:spPr>
          <a:xfrm rot="16200000" flipH="1">
            <a:off x="413634" y="4515532"/>
            <a:ext cx="2186744" cy="1728192"/>
          </a:xfrm>
          <a:prstGeom prst="bentConnector2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653136"/>
            <a:ext cx="3888432" cy="11144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26" name="Соединительная линия уступом 25"/>
          <p:cNvCxnSpPr/>
          <p:nvPr/>
        </p:nvCxnSpPr>
        <p:spPr>
          <a:xfrm>
            <a:off x="3851920" y="4797152"/>
            <a:ext cx="1152128" cy="792088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endCxn id="5123" idx="2"/>
          </p:cNvCxnSpPr>
          <p:nvPr/>
        </p:nvCxnSpPr>
        <p:spPr>
          <a:xfrm flipV="1">
            <a:off x="4644008" y="5767561"/>
            <a:ext cx="2376264" cy="829791"/>
          </a:xfrm>
          <a:prstGeom prst="bentConnector2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4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3326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Регистрация. Этап 4. Подтверждение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7544" y="476672"/>
            <a:ext cx="8424936" cy="597666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Практический моментально, на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mail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пользователя, указанный при регистрации поступает письмо, содержащее в себе ссылку, по которой нужно перейти для подтверждения регистрации. 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Письмо приходит от отправителя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noreply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biblio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online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ru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 темой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«Просьба подтвердить регистрацию в ЭБС ЮРАЙТ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» и содержит следующий текст: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«Для завершения процедуры регистрации в ЭБС ЮРАЙТ просим Вас перейти по ссылке…..  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ССЫЛКА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Просим Вас пройти процедуру подтверждения регистрации в течение 3-х дней»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Если Вы зашли в Ваш почтовый клиент и не видите письма, в папке «входящие», просим Вас проверить папки «спам» или «нежелательная почта».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Если Вы не пройдете по ссылке в трехдневный срок с момента регистрации, Ваша учетная запись останется не подтвержденной и будет удалена, а следовательно процедуру регистрации придется проходить повторно.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1721</Words>
  <Application>Microsoft Office PowerPoint</Application>
  <PresentationFormat>Экран (4:3)</PresentationFormat>
  <Paragraphs>137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Электронная библиотека издательства ЮРАЙТ ОБЩИЕ СВЕДЕНИЯ</vt:lpstr>
      <vt:lpstr>ГЛАВНАЯ СТРАНИЦА</vt:lpstr>
      <vt:lpstr>Работа с Каталогом</vt:lpstr>
      <vt:lpstr>Регистрация. Общие правила:</vt:lpstr>
      <vt:lpstr>Регистрация. Этап1</vt:lpstr>
      <vt:lpstr>Регистрация. Этап2 «из стен ВУЗа»</vt:lpstr>
      <vt:lpstr>Регистрация. Этап2 «из дома»</vt:lpstr>
      <vt:lpstr>Регистрация. Этап 3. Завершение</vt:lpstr>
      <vt:lpstr>Регистрация. Этап 4. Подтверждение</vt:lpstr>
      <vt:lpstr>Регистрация преподавателя</vt:lpstr>
      <vt:lpstr>Регистрация библиотекаря</vt:lpstr>
      <vt:lpstr>Авторизация</vt:lpstr>
      <vt:lpstr>Работа с книгой</vt:lpstr>
      <vt:lpstr>Работа с книгой</vt:lpstr>
      <vt:lpstr>Инструменты работы с книгой</vt:lpstr>
      <vt:lpstr>Поиск в тексте книги</vt:lpstr>
      <vt:lpstr>Закладки. Цитирование</vt:lpstr>
      <vt:lpstr>Ограничения цитирования</vt:lpstr>
      <vt:lpstr>Личный кабинет</vt:lpstr>
      <vt:lpstr>Личный кабинет. Избранное</vt:lpstr>
      <vt:lpstr>Личный кабинет. Цитаты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в электронной библиотеке ЮРАЙТ</dc:title>
  <dc:creator>Елена А. Сергеенко</dc:creator>
  <cp:lastModifiedBy>LenaS</cp:lastModifiedBy>
  <cp:revision>364</cp:revision>
  <dcterms:created xsi:type="dcterms:W3CDTF">2015-02-15T11:26:05Z</dcterms:created>
  <dcterms:modified xsi:type="dcterms:W3CDTF">2015-03-10T13:45:26Z</dcterms:modified>
</cp:coreProperties>
</file>